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26"/>
  </p:notesMasterIdLst>
  <p:sldIdLst>
    <p:sldId id="257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62" r:id="rId17"/>
    <p:sldId id="264" r:id="rId18"/>
    <p:sldId id="271" r:id="rId19"/>
    <p:sldId id="296" r:id="rId20"/>
    <p:sldId id="297" r:id="rId21"/>
    <p:sldId id="298" r:id="rId22"/>
    <p:sldId id="299" r:id="rId23"/>
    <p:sldId id="295" r:id="rId24"/>
    <p:sldId id="29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3" clrIdx="0"/>
  <p:cmAuthor id="2" name="Marzena Chyczewska (KZGW)" initials="M(" lastIdx="5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Zielone Oko" initials="ZO" lastIdx="4" clrIdx="2">
    <p:extLst>
      <p:ext uri="{19B8F6BF-5375-455C-9EA6-DF929625EA0E}">
        <p15:presenceInfo xmlns:p15="http://schemas.microsoft.com/office/powerpoint/2012/main" userId="S::admin@zieloneoko.onmicrosoft.com::cb48b4bd-9181-46d3-9c64-18f353698e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0423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438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8679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54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7B7BE27-B2C4-414B-AF09-9E623C2C59FF}"/>
              </a:ext>
            </a:extLst>
          </p:cNvPr>
          <p:cNvSpPr txBox="1"/>
          <p:nvPr/>
        </p:nvSpPr>
        <p:spPr>
          <a:xfrm>
            <a:off x="239713" y="2445195"/>
            <a:ext cx="1132046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Wskazanie odstępstw w przypadku braku możliwości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osiągnięcia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celów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środowiskowych</a:t>
            </a: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 wodny Dolnej Wisły, obszar dorzecza Świeżej, obszar dorzecza </a:t>
            </a:r>
            <a:r>
              <a:rPr 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Banówki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ACCC10EA-B18C-4139-8489-40338390F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Wskazanie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w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przypadku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braku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możliwości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b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osiągnięcia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celów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środowiskowych</a:t>
            </a:r>
            <a:endParaRPr lang="pl-PL" sz="24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Odstępstwa od osiągnięcia celów środowiskowych: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</a:p>
          <a:p>
            <a:pPr marL="342900" indent="-342900" algn="just">
              <a:lnSpc>
                <a:spcPct val="200000"/>
              </a:lnSpc>
              <a:buFontTx/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Konsekwencje ustanowienia odstępstw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Ustalenia wykazu odstępstw dla regionu wodnego</a:t>
            </a:r>
          </a:p>
          <a:p>
            <a:pPr marL="342900" indent="-342900" algn="just">
              <a:buAutoNum type="arabicPeriod"/>
            </a:pPr>
            <a:endParaRPr lang="pl-PL" sz="1400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Odstępstwo czasowe (art. 4.4 RDW) - odroczenie w czasie terminu osiągnięcia celu środowiskowego: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2027 r. – jeśli stan wód jest zły, ale do 2027 r. zostanie osiągnięty dobry stan wód;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2039 r. – jeśli stan chemiczny wód powierzchniowych jest zły ze względu na przekroczenie środowiskowych norm jakości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ustanowienia ww. odstępstwa to w szczególności: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zakaz pogarszania stanu wód oraz konieczność osiągnięcia możliwie najlepszego stanu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naturalne warunki nie pozwalają na zgodne z czasem poprawienie się stanu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brak możliwości technicznych (możliwy do zastosowania wyłącznie dla substancji priorytetowych wprowadzonych dyrektywą 2013/39/UE)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 startAt="2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Złagodzenie celu środowiskowego (art. 4.5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dopuszczalne ze względu na warunki naturalne (np. dopływ zanieczyszczeń z innych jcwp) lub/i,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ustanowienia ww. odstępstwa to w szczególności: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zakaz pogarszania stanu wód oraz konieczność osiągnięcia możliwie najlepszego stanu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endParaRPr lang="pl-PL" sz="2400" err="1">
                <a:solidFill>
                  <a:schemeClr val="bg1"/>
                </a:solidFill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None/>
            </a:pPr>
            <a:endParaRPr lang="pl-PL" sz="2400" err="1">
              <a:solidFill>
                <a:schemeClr val="bg1"/>
              </a:solidFill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None/>
            </a:pPr>
            <a:endParaRPr lang="pl-PL" sz="2400" err="1">
              <a:solidFill>
                <a:schemeClr val="bg1"/>
              </a:solidFill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082777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Program skuteczny i koszty akceptowalne, a</a:t>
              </a:r>
              <a:r>
                <a:rPr lang="pl-PL" sz="1300" dirty="0">
                  <a:latin typeface="Roboto" panose="02000000000000000000" pitchFamily="2" charset="0"/>
                  <a:ea typeface="Roboto" panose="02000000000000000000" pitchFamily="2" charset="0"/>
                </a:rPr>
                <a:t>le cele środowiskowe nie zostały osiągnięte </a:t>
              </a: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Brak pożądanej skuteczności </a:t>
              </a:r>
              <a:b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Odstępstwo wynikające z wyjątkowych zdarzeń naturalnych i antropogenicznych (art. 4.6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Nowe zmiany charakterystyki fizycznej jcwp, nowe zmiany poziomu </a:t>
            </a:r>
            <a:r>
              <a:rPr lang="pl-PL" sz="1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nowe zrównoważone formy działalności gospodarczej człowieka (art. 4.7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; 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końca 2017 r. wpisanie inwestycji w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Punktem wyjścia dla typowania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do 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 w trybie art. 4.4 i 4.5 RDW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są dane o stanie wód (dane GIOŚ uzyskane w ramach Państwowego Monitoringu Środowiska przełożone na nowy układ planistyczny).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presji pozwoliła na ustalenie przyczyn nieosiągnięcia celów środowiskowych.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Przyjęto katalog warunków naturalnych, które mają znaczący wpływ możliwość i/lub termin osiągnięcia celów środowiskowych.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Zestawienie powyższych danych pozwoliło na zidentyfikowanie konkretnych wskaźników, dla których:</a:t>
            </a:r>
          </a:p>
          <a:p>
            <a:pPr marL="625475" indent="-271463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odroczono termin osiągnięcia celów środowiskowych lub/oraz</a:t>
            </a:r>
          </a:p>
          <a:p>
            <a:pPr marL="625475" indent="-271463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złagodzono cel środowiskowy (do poziomu klasy – powiązanie z przepisami o ocenie i klasyfikacji stanu wód).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  <a:tabLst>
                <a:tab pos="0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indent="-342900" algn="just">
              <a:buAutoNum type="arabicPeriod" startAt="6"/>
            </a:pPr>
            <a:endParaRPr lang="pl-PL" sz="1400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Wykaz Inwestycji i Działań</a:t>
            </a: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(wykaz odstępstw w trybie art. 4.7 RDW) zawiera informacje o działaniach i inwestycjach spełniających następujące kryteria: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mogą wpłynąć na możliwość osiągnięcia celów środowiskowych,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spełniają warunki, o których mowa w art. 68 pkt 1, 3 i 4 ustawy z dnia 20 lipca 2017 r. - Prawo wodne (lub art. 38j Prawa wodnego z 2001 r.)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l-PL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Art. 68 PW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(transpozycja art. 4 ust. 7 RDW): dopuszczalna kolizja z celem środowiskowym (w zakresie stanu/potencjału ekologicznego jcwp i stanu ilościowego </a:t>
            </a:r>
            <a:r>
              <a:rPr lang="pl-PL" alt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), jeżeli są spełnione warunki (łącznie):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podejmowane są wszelkie działania, aby łagodzić skutki negatywnych oddziaływań na stan jednolitych części wód; 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i="1" dirty="0">
                <a:latin typeface="Roboto" panose="02000000000000000000" pitchFamily="2" charset="0"/>
                <a:ea typeface="Roboto" panose="02000000000000000000" pitchFamily="2" charset="0"/>
              </a:rPr>
              <a:t>przyczyny zmian i działań, o których mowa w art. 66 i art. 67, są szczegółowo przedstawione w PGW;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pl-PL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IIaPGW Wykaz Inwestycji i Działań</a:t>
            </a: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zawiera aktualizację Wykazu Inwestycji (spełniających przesłanki art. 4 ust. 7 RDW), który był częścią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z 2016 r. – ankietyzacja inwestorów;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 Wykazie nie ma inwestycji i działań z okresu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, które: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były wpisane do wykazu inwestycji w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z 2016 r. oraz: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posiadają oceny wodnoprawnej (decyzji) wydanej z zastosowaniem art. 68 PW (4.7 RDW),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Konsekwencje ustanowienia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Każde odstępstwo jest uzasadnione konkretnym rodzajem presji.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odstępstwa nie może być traktowane jako przesłanka do tego, by nie realizować wszystkich wykonalnych </a:t>
            </a:r>
            <a:b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(i niepowodujących nieproporcjonalnych kosztów) działań na rzecz poprawy stanu wód.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odstępstwa nie może być traktowane jako dopuszczalność dalszego pogorszenia stanu wód.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indent="-342900" algn="just">
              <a:buAutoNum type="arabicPeriod"/>
            </a:pPr>
            <a:endParaRPr lang="pl-PL" sz="140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Ustalenia wykazu odstępstw (art. 4.4 i art. 4.5 RDW) dla regionu wodnego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958016"/>
              </p:ext>
            </p:extLst>
          </p:nvPr>
        </p:nvGraphicFramePr>
        <p:xfrm>
          <a:off x="1416297" y="1942614"/>
          <a:ext cx="9357746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6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0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0312">
                  <a:extLst>
                    <a:ext uri="{9D8B030D-6E8A-4147-A177-3AD203B41FA5}">
                      <a16:colId xmlns:a16="http://schemas.microsoft.com/office/drawing/2014/main" val="348394876"/>
                    </a:ext>
                  </a:extLst>
                </a:gridCol>
                <a:gridCol w="1320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03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jcwp-TW/CW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81,5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67,2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975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Ustalenia wykazu odstępstw (art. 4.4 i art. 4.5 RDW) dla regionu wodnego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209358"/>
              </p:ext>
            </p:extLst>
          </p:nvPr>
        </p:nvGraphicFramePr>
        <p:xfrm>
          <a:off x="1219497" y="1754363"/>
          <a:ext cx="9561202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6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9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9018">
                  <a:extLst>
                    <a:ext uri="{9D8B030D-6E8A-4147-A177-3AD203B41FA5}">
                      <a16:colId xmlns:a16="http://schemas.microsoft.com/office/drawing/2014/main" val="789798156"/>
                    </a:ext>
                  </a:extLst>
                </a:gridCol>
                <a:gridCol w="13490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90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jcwp-TW/CW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609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Świeżej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915996"/>
              </p:ext>
            </p:extLst>
          </p:nvPr>
        </p:nvGraphicFramePr>
        <p:xfrm>
          <a:off x="1416297" y="1942614"/>
          <a:ext cx="78205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66,7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476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Świeżej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564538"/>
              </p:ext>
            </p:extLst>
          </p:nvPr>
        </p:nvGraphicFramePr>
        <p:xfrm>
          <a:off x="1315398" y="1977791"/>
          <a:ext cx="7990582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546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Banówki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051614"/>
              </p:ext>
            </p:extLst>
          </p:nvPr>
        </p:nvGraphicFramePr>
        <p:xfrm>
          <a:off x="1416297" y="1942614"/>
          <a:ext cx="78205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096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Banówki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457715"/>
              </p:ext>
            </p:extLst>
          </p:nvPr>
        </p:nvGraphicFramePr>
        <p:xfrm>
          <a:off x="1315398" y="1977791"/>
          <a:ext cx="7990582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59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813550" algn="r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Dolnej Wisły: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	</a:t>
            </a:r>
            <a:r>
              <a:rPr kumimoji="0" lang="pl-PL" sz="14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498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6813550" algn="r"/>
              </a:tabLst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Dolnej Wisły: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272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813550" algn="r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obszaru dorzecza Świeżej: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6813550" algn="r"/>
              </a:tabLst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obszaru dorzecza Świeżej: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813550" algn="r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obszaru dorzecza Banówki: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6813550" algn="r"/>
              </a:tabLst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obszaru dorzecza Banówki: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Szczegółowe informacje na temat odstępstw (przyczyny, uzasadnienie, wskaźniki objęte odstępstwem): </a:t>
            </a:r>
            <a:b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74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2021-04-26T10:52:48+00:00</DataiGodzina>
  </documentManagement>
</p:properties>
</file>

<file path=customXml/item2.xml><?xml version="1.0" encoding="utf-8"?>
<?mso-contentType ?>
<SharedContentType xmlns="Microsoft.SharePoint.Taxonomy.ContentTypeSync" SourceId="10f259f9-296d-45ec-b40f-2b565e2e2123" ContentTypeId="0x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CE2EC2-69AF-4198-8901-04E8D3FB047B}">
  <ds:schemaRefs>
    <ds:schemaRef ds:uri="813e82e0-154b-4183-8da6-9a8069cccc6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1C9FDC8-0F32-4F17-8E4A-BDC88F73FE1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90B6106-68A1-4F4A-81DA-7EA7343C667F}">
  <ds:schemaRefs>
    <ds:schemaRef ds:uri="813e82e0-154b-4183-8da6-9a8069cccc66"/>
    <ds:schemaRef ds:uri="c947fafa-9138-486d-ae8b-4def84560b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2099</Words>
  <Application>Microsoft Office PowerPoint</Application>
  <PresentationFormat>Panoramiczny</PresentationFormat>
  <Paragraphs>259</Paragraphs>
  <Slides>20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17</cp:revision>
  <dcterms:created xsi:type="dcterms:W3CDTF">2017-12-14T14:22:37Z</dcterms:created>
  <dcterms:modified xsi:type="dcterms:W3CDTF">2021-05-19T13:24:35Z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